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750" r:id="rId2"/>
  </p:sldMasterIdLst>
  <p:notesMasterIdLst>
    <p:notesMasterId r:id="rId27"/>
  </p:notesMasterIdLst>
  <p:sldIdLst>
    <p:sldId id="317" r:id="rId3"/>
    <p:sldId id="316" r:id="rId4"/>
    <p:sldId id="283" r:id="rId5"/>
    <p:sldId id="303" r:id="rId6"/>
    <p:sldId id="285" r:id="rId7"/>
    <p:sldId id="305" r:id="rId8"/>
    <p:sldId id="307" r:id="rId9"/>
    <p:sldId id="286" r:id="rId10"/>
    <p:sldId id="288" r:id="rId11"/>
    <p:sldId id="293" r:id="rId12"/>
    <p:sldId id="287" r:id="rId13"/>
    <p:sldId id="309" r:id="rId14"/>
    <p:sldId id="310" r:id="rId15"/>
    <p:sldId id="294" r:id="rId16"/>
    <p:sldId id="289" r:id="rId17"/>
    <p:sldId id="311" r:id="rId18"/>
    <p:sldId id="312" r:id="rId19"/>
    <p:sldId id="313" r:id="rId20"/>
    <p:sldId id="295" r:id="rId21"/>
    <p:sldId id="290" r:id="rId22"/>
    <p:sldId id="296" r:id="rId23"/>
    <p:sldId id="276" r:id="rId24"/>
    <p:sldId id="297" r:id="rId25"/>
    <p:sldId id="299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DejaVu Sans" pitchFamily="34" charset="2"/>
        <a:cs typeface="DejaVu Sans" pitchFamily="34" charset="2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DejaVu Sans" pitchFamily="34" charset="2"/>
        <a:cs typeface="DejaVu Sans" pitchFamily="34" charset="2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DejaVu Sans" pitchFamily="34" charset="2"/>
        <a:cs typeface="DejaVu Sans" pitchFamily="34" charset="2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DejaVu Sans" pitchFamily="34" charset="2"/>
        <a:cs typeface="DejaVu Sans" pitchFamily="34" charset="2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DejaVu Sans" pitchFamily="34" charset="2"/>
        <a:cs typeface="DejaVu Sans" pitchFamily="34" charset="2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DejaVu Sans" pitchFamily="34" charset="2"/>
        <a:cs typeface="DejaVu Sans" pitchFamily="34" charset="2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DejaVu Sans" pitchFamily="34" charset="2"/>
        <a:cs typeface="DejaVu Sans" pitchFamily="34" charset="2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DejaVu Sans" pitchFamily="34" charset="2"/>
        <a:cs typeface="DejaVu Sans" pitchFamily="34" charset="2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DejaVu Sans" pitchFamily="34" charset="2"/>
        <a:cs typeface="DejaVu Sans" pitchFamily="34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28" y="-12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0362" cy="1248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055917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fld id="{B0989715-79D6-440C-A34E-7F631A240584}" type="slidenum">
              <a:rPr lang="ru-RU" altLang="ru-RU">
                <a:solidFill>
                  <a:schemeClr val="tx1"/>
                </a:solidFill>
                <a:latin typeface="Calibri" pitchFamily="34" charset="0"/>
              </a:rPr>
              <a:pPr eaLnBrk="1" hangingPunct="1"/>
              <a:t>9</a:t>
            </a:fld>
            <a:endParaRPr lang="ru-RU" altLang="ru-RU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4394-DF61-4843-885D-77E9178FC50B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597FC-C5CC-4644-947A-C18A41520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72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0484F-0A91-4F03-BE90-D51CED0B6926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797F-9221-4BC8-B83E-A78B26A57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0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3492-209A-466B-9213-F49B8C8AC8EA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2AFA-2A54-4D63-931F-D40E486E1E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31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FB4DD-C0D7-499B-A5E6-4C96323B3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4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7C48E-7CEC-4FFC-AAB7-9FD0B61310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C2DAC-451D-43B6-AE3E-7A49CE1510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68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D8249-66F3-405A-8BB5-B5D30CE66C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2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078A-BD1F-4282-941F-B8AFA82028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76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2EAD7-8D6B-4A95-8948-0A127E99A5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23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0C587-2A33-4124-9E19-3CFFB2C390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95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23D31-D272-46F7-A187-E11705AB7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3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EB474-BE2F-4C80-AC4E-B0AD6FA7434C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22469-E9AE-48A1-95DD-FC32DA0AF6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307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EEBA1-3221-4795-8ED5-D6E61789AA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30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B4F18-258B-4CC4-A09E-4AC7C61B7B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80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6D730-5A35-49D0-BE3C-38A0B2390E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8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1F97-6A93-4DF5-B746-2E3688B615E0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ECBD-FAE1-48AD-9B42-075AA08D38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0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40EE-8171-4E2A-AA3B-AF9BF4EF35AA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2CEDD-0209-44AF-8A16-E55AE78E3E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7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83D7-14FE-4680-8BB7-84C169069387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AE743-6CD5-485E-9D07-AA3E522CF1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3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E9D5-E87B-4D81-910F-1EEE5A193A51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062EF-BB16-4FA3-8060-F59FC9B6A4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1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4E59A-E0B4-4A71-A11E-D5234F814778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D573-9CC4-45D3-B9EE-1C1852CE14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3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EC3E-8D13-4458-AB3F-D7F78780391F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FA790-511A-40A2-BED8-60D764D820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12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A2C83-FB57-48C4-BDA5-F0BF5C92A01B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70DC5-AD04-4809-A90C-B54D44BBE5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16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Arial" charset="0"/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D1AEA52-6F7A-4F55-B14E-5028DB2BD054}" type="datetimeFigureOut">
              <a:rPr lang="en-US"/>
              <a:pPr>
                <a:defRPr/>
              </a:pPr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Arial" charset="0"/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Arial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B8F443B-2EA3-45F7-9EC4-FE2ABE55C8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A573D6DF-B2D4-4FAC-B1B0-9CE81D20F67E}" type="slidenum">
              <a:rPr lang="ru-RU">
                <a:solidFill>
                  <a:srgbClr val="000000"/>
                </a:solidFill>
                <a:ea typeface="+mn-ea"/>
                <a:cs typeface="+mn-cs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ru-RU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82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&#1041;&#1077;&#1079;&#1099;&#1084;&#1103;&#1085;&#1085;&#1099;&#1081;2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&#1041;&#1077;&#1079;&#1099;&#1084;&#1103;&#1085;&#1085;&#1099;&#1081;%207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2466112"/>
            <a:ext cx="899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>
              <a:buClrTx/>
              <a:buSzTx/>
              <a:buFontTx/>
              <a:buNone/>
              <a:tabLst>
                <a:tab pos="4343400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Times New Roman" pitchFamily="18" charset="0"/>
              </a:rPr>
              <a:t>Решение задач по теме </a:t>
            </a:r>
          </a:p>
          <a:p>
            <a:pPr algn="ctr" defTabSz="914400">
              <a:buClrTx/>
              <a:buSzTx/>
              <a:buFontTx/>
              <a:buNone/>
              <a:tabLst>
                <a:tab pos="434340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Times New Roman" pitchFamily="18" charset="0"/>
              </a:rPr>
              <a:t>«Порядок  </a:t>
            </a:r>
            <a:r>
              <a:rPr lang="ru-RU" sz="36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Times New Roman" pitchFamily="18" charset="0"/>
              </a:rPr>
              <a:t>выполнения действий» </a:t>
            </a:r>
            <a:endParaRPr lang="ru-RU" sz="3600" dirty="0" smtClean="0">
              <a:solidFill>
                <a:srgbClr val="000000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304800" y="99060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ru-RU" smtClean="0">
                <a:solidFill>
                  <a:srgbClr val="000000"/>
                </a:solidFill>
                <a:ea typeface="+mn-ea"/>
                <a:cs typeface="+mn-cs"/>
              </a:rPr>
              <a:t>Презентация к уроку математики в  5 классе.</a:t>
            </a:r>
          </a:p>
          <a:p>
            <a:pPr defTabSz="914400">
              <a:buClrTx/>
              <a:buSzTx/>
              <a:buFontTx/>
              <a:buNone/>
            </a:pPr>
            <a:r>
              <a:rPr lang="ru-RU" smtClean="0">
                <a:solidFill>
                  <a:srgbClr val="000000"/>
                </a:solidFill>
                <a:ea typeface="+mn-ea"/>
                <a:cs typeface="+mn-cs"/>
              </a:rPr>
              <a:t>УМК «Математика, 5 класс». Авторы учебников:  Н.Я. Виленкин, В.И. Жохов 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5410200" y="4419600"/>
            <a:ext cx="335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ru-RU" dirty="0" smtClean="0">
                <a:solidFill>
                  <a:srgbClr val="000000"/>
                </a:solidFill>
                <a:ea typeface="+mn-ea"/>
                <a:cs typeface="+mn-cs"/>
              </a:rPr>
              <a:t>Выполнила 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ru-RU" dirty="0" smtClean="0">
                <a:solidFill>
                  <a:srgbClr val="000000"/>
                </a:solidFill>
                <a:ea typeface="+mn-ea"/>
                <a:cs typeface="+mn-cs"/>
              </a:rPr>
              <a:t>учитель математики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ru-RU" dirty="0" smtClean="0">
                <a:solidFill>
                  <a:srgbClr val="000000"/>
                </a:solidFill>
                <a:ea typeface="+mn-ea"/>
                <a:cs typeface="+mn-cs"/>
              </a:rPr>
              <a:t>Саматова Резеда Хатимьяновна</a:t>
            </a:r>
            <a:endParaRPr lang="ru-RU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4343400" y="6248400"/>
            <a:ext cx="1099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ru-RU" dirty="0" smtClean="0">
                <a:solidFill>
                  <a:srgbClr val="000000"/>
                </a:solidFill>
                <a:ea typeface="+mn-ea"/>
                <a:cs typeface="+mn-cs"/>
              </a:rPr>
              <a:t>2021 </a:t>
            </a:r>
            <a:r>
              <a:rPr lang="ru-RU" dirty="0" smtClean="0">
                <a:solidFill>
                  <a:srgbClr val="000000"/>
                </a:solidFill>
                <a:ea typeface="+mn-ea"/>
                <a:cs typeface="+mn-cs"/>
              </a:rPr>
              <a:t>год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3048000" y="381000"/>
            <a:ext cx="3159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ru-RU" dirty="0" smtClean="0">
                <a:solidFill>
                  <a:srgbClr val="000000"/>
                </a:solidFill>
                <a:ea typeface="+mn-ea"/>
                <a:cs typeface="+mn-cs"/>
              </a:rPr>
              <a:t>МБОУ «Сухановская СОШ»</a:t>
            </a:r>
            <a:endParaRPr lang="ru-RU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13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2150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9" name="AutoShape 4" descr="C:\Users\%D0%AD%D0%BB%D0%B8%D0%BD%D0%B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0" name="AutoShape 6" descr="C:\Users\%D0%AD%D0%BB%D0%B8%D0%BD%D0%B0\Desktop\s1200.webp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1511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23572"/>
          <a:stretch>
            <a:fillRect/>
          </a:stretch>
        </p:blipFill>
        <p:spPr bwMode="auto">
          <a:xfrm>
            <a:off x="0" y="941388"/>
            <a:ext cx="69881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конечная звезда 7"/>
          <p:cNvSpPr/>
          <p:nvPr/>
        </p:nvSpPr>
        <p:spPr>
          <a:xfrm>
            <a:off x="4284663" y="4084638"/>
            <a:ext cx="758825" cy="70485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3267075" y="2205038"/>
            <a:ext cx="758825" cy="706437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2220913" y="3198813"/>
            <a:ext cx="760412" cy="706437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4676775" y="2347913"/>
            <a:ext cx="758825" cy="706437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64075" y="5876925"/>
            <a:ext cx="2076450" cy="72072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1. Теоретическая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50800" y="-49213"/>
            <a:ext cx="6689725" cy="1246188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B0F0"/>
                </a:solidFill>
                <a:latin typeface="Trebuchet MS" pitchFamily="34" charset="0"/>
              </a:rPr>
              <a:t>Звездная карта ______________________(ф.и.)  </a:t>
            </a:r>
          </a:p>
          <a:p>
            <a:pPr algn="ctr" eaLnBrk="1" hangingPunct="1"/>
            <a:r>
              <a:rPr lang="ru-RU" altLang="ru-RU">
                <a:solidFill>
                  <a:srgbClr val="C00000"/>
                </a:solidFill>
                <a:latin typeface="Trebuchet MS" pitchFamily="34" charset="0"/>
              </a:rPr>
              <a:t>Красный – 5, </a:t>
            </a:r>
            <a:r>
              <a:rPr lang="ru-RU" altLang="ru-RU" b="1">
                <a:solidFill>
                  <a:srgbClr val="FFFF00"/>
                </a:solidFill>
                <a:latin typeface="Trebuchet MS" pitchFamily="34" charset="0"/>
              </a:rPr>
              <a:t>желтый – 4, </a:t>
            </a:r>
            <a:r>
              <a:rPr lang="ru-RU" altLang="ru-RU" b="1">
                <a:solidFill>
                  <a:srgbClr val="7030A0"/>
                </a:solidFill>
                <a:latin typeface="Trebuchet MS" pitchFamily="34" charset="0"/>
              </a:rPr>
              <a:t>синий - 3</a:t>
            </a:r>
            <a:r>
              <a:rPr lang="ru-RU" altLang="ru-RU" b="1">
                <a:solidFill>
                  <a:srgbClr val="FFFF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230188" y="4789488"/>
            <a:ext cx="2076450" cy="72072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2. Увлекательная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30188" y="1800225"/>
            <a:ext cx="2076450" cy="71913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3. Мыслительная</a:t>
            </a: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5702300" y="1893888"/>
            <a:ext cx="2325688" cy="719137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4. Математическая</a:t>
            </a:r>
          </a:p>
        </p:txBody>
      </p:sp>
      <p:pic>
        <p:nvPicPr>
          <p:cNvPr id="21521" name="Picture 8" descr="https://banner2.kisspng.com/20180124/ilw/kisspng-download-euclidean-vector-icon-5a682ae0f3d0c7.97945147151677616099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36625"/>
            <a:ext cx="16557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8" t="29877" r="2968"/>
          <a:stretch>
            <a:fillRect/>
          </a:stretch>
        </p:blipFill>
        <p:spPr bwMode="auto">
          <a:xfrm>
            <a:off x="7123113" y="3589338"/>
            <a:ext cx="181133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Горизонтальный свиток 20"/>
          <p:cNvSpPr/>
          <p:nvPr/>
        </p:nvSpPr>
        <p:spPr>
          <a:xfrm>
            <a:off x="7215188" y="3589338"/>
            <a:ext cx="1625600" cy="51435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«Поехали!»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8175" y="188913"/>
            <a:ext cx="5192713" cy="85566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31489F"/>
                </a:solidFill>
                <a:latin typeface="Trebuchet MS" pitchFamily="34" charset="0"/>
              </a:rPr>
              <a:t>Планета «Увлекательная»</a:t>
            </a:r>
          </a:p>
        </p:txBody>
      </p:sp>
      <p:pic>
        <p:nvPicPr>
          <p:cNvPr id="22531" name="Picture 2" descr="https://img-fotki.yandex.ru/get/43546/200418627.12c/0_1608c2_7defac5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773238"/>
            <a:ext cx="6669087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086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Игра «Найди ошибку» 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228600" y="1371600"/>
            <a:ext cx="586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28600" y="1596876"/>
            <a:ext cx="8915400" cy="672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Витя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Верхоглядкин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не знал правил, определяющих порядок выполнения действий, и находил значения выражений, как мог. Проверь, верны ли результаты, полученные Витей.</a:t>
            </a:r>
          </a:p>
          <a:p>
            <a:pPr eaLnBrk="1" hangingPunct="1">
              <a:spcBef>
                <a:spcPct val="5000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1715:7-125:5+76=100</a:t>
            </a:r>
          </a:p>
          <a:p>
            <a:pPr eaLnBrk="1" hangingPunct="1">
              <a:spcBef>
                <a:spcPct val="5000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24*16+220:4-101=50</a:t>
            </a:r>
          </a:p>
          <a:p>
            <a:pPr marL="46037" lvl="0" defTabSz="9144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4800" dirty="0">
                <a:solidFill>
                  <a:srgbClr val="40404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9664:32 – 2</a:t>
            </a:r>
            <a:r>
              <a:rPr lang="ru-RU" sz="4800" dirty="0" smtClean="0">
                <a:solidFill>
                  <a:srgbClr val="40404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*(195 </a:t>
            </a:r>
            <a:r>
              <a:rPr lang="ru-RU" sz="4800" dirty="0">
                <a:solidFill>
                  <a:srgbClr val="40404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ru-RU" sz="4800" dirty="0" smtClean="0">
                <a:solidFill>
                  <a:srgbClr val="40404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37*5)=200 </a:t>
            </a:r>
            <a:endParaRPr lang="ru-RU" sz="4800" dirty="0">
              <a:solidFill>
                <a:srgbClr val="40404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6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51192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Проверь: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132856"/>
            <a:ext cx="8280920" cy="4065632"/>
          </a:xfrm>
        </p:spPr>
        <p:txBody>
          <a:bodyPr/>
          <a:lstStyle/>
          <a:p>
            <a:pPr marL="46037" indent="0" eaLnBrk="1" hangingPunct="1">
              <a:spcBef>
                <a:spcPct val="50000"/>
              </a:spcBef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1715:7-125:5+76=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296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indent="0" eaLnBrk="1" hangingPunct="1">
              <a:spcBef>
                <a:spcPct val="50000"/>
              </a:spcBef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24*16+220:4-101=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338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9664:32 – 2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*(195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37*5)=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282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8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2458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81" name="AutoShape 4" descr="C:\Users\%D0%AD%D0%BB%D0%B8%D0%BD%D0%B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2" name="AutoShape 6" descr="C:\Users\%D0%AD%D0%BB%D0%B8%D0%BD%D0%B0\Desktop\s1200.webp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4583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23572"/>
          <a:stretch>
            <a:fillRect/>
          </a:stretch>
        </p:blipFill>
        <p:spPr bwMode="auto">
          <a:xfrm>
            <a:off x="0" y="941388"/>
            <a:ext cx="69881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конечная звезда 7"/>
          <p:cNvSpPr/>
          <p:nvPr/>
        </p:nvSpPr>
        <p:spPr>
          <a:xfrm>
            <a:off x="4284663" y="4084638"/>
            <a:ext cx="758825" cy="70485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3267075" y="2205038"/>
            <a:ext cx="758825" cy="706437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2220913" y="3198813"/>
            <a:ext cx="760412" cy="706437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4676775" y="2347913"/>
            <a:ext cx="758825" cy="706437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64075" y="5876925"/>
            <a:ext cx="2076450" cy="72072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1. Теоретическая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50800" y="-49213"/>
            <a:ext cx="6689725" cy="1246188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B0F0"/>
                </a:solidFill>
                <a:latin typeface="Trebuchet MS" pitchFamily="34" charset="0"/>
              </a:rPr>
              <a:t>Звездная карта ______________________(ф.и.)  </a:t>
            </a:r>
          </a:p>
          <a:p>
            <a:pPr algn="ctr" eaLnBrk="1" hangingPunct="1"/>
            <a:r>
              <a:rPr lang="ru-RU" altLang="ru-RU">
                <a:solidFill>
                  <a:srgbClr val="C00000"/>
                </a:solidFill>
                <a:latin typeface="Trebuchet MS" pitchFamily="34" charset="0"/>
              </a:rPr>
              <a:t>Красный – 5, </a:t>
            </a:r>
            <a:r>
              <a:rPr lang="ru-RU" altLang="ru-RU" b="1">
                <a:solidFill>
                  <a:srgbClr val="FFFF00"/>
                </a:solidFill>
                <a:latin typeface="Trebuchet MS" pitchFamily="34" charset="0"/>
              </a:rPr>
              <a:t>желтый – 4, </a:t>
            </a:r>
            <a:r>
              <a:rPr lang="ru-RU" altLang="ru-RU" b="1">
                <a:solidFill>
                  <a:srgbClr val="7030A0"/>
                </a:solidFill>
                <a:latin typeface="Trebuchet MS" pitchFamily="34" charset="0"/>
              </a:rPr>
              <a:t>синий - 3</a:t>
            </a:r>
            <a:r>
              <a:rPr lang="ru-RU" altLang="ru-RU" b="1">
                <a:solidFill>
                  <a:srgbClr val="FFFF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230188" y="4789488"/>
            <a:ext cx="2076450" cy="72072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2. Увлекательная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30188" y="1800225"/>
            <a:ext cx="2076450" cy="71913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3. Мыслительная</a:t>
            </a: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5702300" y="1893888"/>
            <a:ext cx="2325688" cy="719137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4. Математическая</a:t>
            </a:r>
          </a:p>
        </p:txBody>
      </p:sp>
      <p:pic>
        <p:nvPicPr>
          <p:cNvPr id="24593" name="Picture 8" descr="https://banner2.kisspng.com/20180124/ilw/kisspng-download-euclidean-vector-icon-5a682ae0f3d0c7.97945147151677616099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36625"/>
            <a:ext cx="16557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8" t="29877" r="2968"/>
          <a:stretch>
            <a:fillRect/>
          </a:stretch>
        </p:blipFill>
        <p:spPr bwMode="auto">
          <a:xfrm>
            <a:off x="7123113" y="3589338"/>
            <a:ext cx="181133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Горизонтальный свиток 20"/>
          <p:cNvSpPr/>
          <p:nvPr/>
        </p:nvSpPr>
        <p:spPr>
          <a:xfrm>
            <a:off x="7215188" y="3589338"/>
            <a:ext cx="1625600" cy="51435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«Поехали!»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dn1.vectorstock.com/i/1000x1000/65/55/world-of-knowledge-vector-1336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" b="7744"/>
          <a:stretch>
            <a:fillRect/>
          </a:stretch>
        </p:blipFill>
        <p:spPr bwMode="auto">
          <a:xfrm>
            <a:off x="1116013" y="509588"/>
            <a:ext cx="67691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908175" y="188913"/>
            <a:ext cx="5192713" cy="85566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31489F"/>
                </a:solidFill>
                <a:latin typeface="Trebuchet MS" pitchFamily="34" charset="0"/>
              </a:rPr>
              <a:t>Планета «Мыслительная»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8478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Казани и Тулы одновременно вышли навстречу друг другу два поезда. Поезд из Казани шел со скоростью 65 км/ч, а поезд из Тулы – со скоростью на 7 км/ч меньше. На каком расстоянии друг от друга будут поезда через 6 часов после начала движения, если расстояние между Казанью и Тулой 1230 км?</a:t>
            </a:r>
          </a:p>
        </p:txBody>
      </p:sp>
    </p:spTree>
    <p:extLst>
      <p:ext uri="{BB962C8B-B14F-4D97-AF65-F5344CB8AC3E}">
        <p14:creationId xmlns:p14="http://schemas.microsoft.com/office/powerpoint/2010/main" val="3852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qr-code 492 к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2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776770"/>
            <a:ext cx="4572000" cy="1304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1715:7-125:5+76=100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24*16+220:4-101=50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9664:32 – 2*(195 – 37*5)=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200уче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76770"/>
            <a:ext cx="79208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9664</a:t>
            </a:r>
            <a:r>
              <a:rPr lang="ru-RU" sz="4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УЧЕБНИК  СТР.97,  №640. РЕШИТЬ ЗАДАЧУ.</a:t>
            </a:r>
            <a:endParaRPr lang="ru-RU" sz="40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8610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276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7653" name="AutoShape 4" descr="C:\Users\%D0%AD%D0%BB%D0%B8%D0%BD%D0%B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4" name="AutoShape 6" descr="C:\Users\%D0%AD%D0%BB%D0%B8%D0%BD%D0%B0\Desktop\s1200.webp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765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23572"/>
          <a:stretch>
            <a:fillRect/>
          </a:stretch>
        </p:blipFill>
        <p:spPr bwMode="auto">
          <a:xfrm>
            <a:off x="0" y="941388"/>
            <a:ext cx="69881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конечная звезда 7"/>
          <p:cNvSpPr/>
          <p:nvPr/>
        </p:nvSpPr>
        <p:spPr>
          <a:xfrm>
            <a:off x="4284663" y="4084638"/>
            <a:ext cx="758825" cy="70485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3267075" y="2205038"/>
            <a:ext cx="758825" cy="706437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2220913" y="3198813"/>
            <a:ext cx="760412" cy="706437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4676775" y="2347913"/>
            <a:ext cx="758825" cy="706437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64075" y="5876925"/>
            <a:ext cx="2076450" cy="72072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1. Теоретическая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50800" y="-49213"/>
            <a:ext cx="6689725" cy="1246188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B0F0"/>
                </a:solidFill>
                <a:latin typeface="Trebuchet MS" pitchFamily="34" charset="0"/>
              </a:rPr>
              <a:t>Звездная карта ______________________(ф.и.)  </a:t>
            </a:r>
          </a:p>
          <a:p>
            <a:pPr algn="ctr" eaLnBrk="1" hangingPunct="1"/>
            <a:r>
              <a:rPr lang="ru-RU" altLang="ru-RU">
                <a:solidFill>
                  <a:srgbClr val="C00000"/>
                </a:solidFill>
                <a:latin typeface="Trebuchet MS" pitchFamily="34" charset="0"/>
              </a:rPr>
              <a:t>Красный – 5, </a:t>
            </a:r>
            <a:r>
              <a:rPr lang="ru-RU" altLang="ru-RU" b="1">
                <a:solidFill>
                  <a:srgbClr val="FFFF00"/>
                </a:solidFill>
                <a:latin typeface="Trebuchet MS" pitchFamily="34" charset="0"/>
              </a:rPr>
              <a:t>желтый – 4, </a:t>
            </a:r>
            <a:r>
              <a:rPr lang="ru-RU" altLang="ru-RU" b="1">
                <a:solidFill>
                  <a:srgbClr val="7030A0"/>
                </a:solidFill>
                <a:latin typeface="Trebuchet MS" pitchFamily="34" charset="0"/>
              </a:rPr>
              <a:t>синий - 3</a:t>
            </a:r>
            <a:r>
              <a:rPr lang="ru-RU" altLang="ru-RU" b="1">
                <a:solidFill>
                  <a:srgbClr val="FFFF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230188" y="4789488"/>
            <a:ext cx="2076450" cy="72072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2. Увлекательная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30188" y="1800225"/>
            <a:ext cx="2076450" cy="71913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3. Мыслительная</a:t>
            </a: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5702300" y="1893888"/>
            <a:ext cx="2325688" cy="719137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4. Математическая</a:t>
            </a:r>
          </a:p>
        </p:txBody>
      </p:sp>
      <p:pic>
        <p:nvPicPr>
          <p:cNvPr id="27665" name="Picture 8" descr="https://banner2.kisspng.com/20180124/ilw/kisspng-download-euclidean-vector-icon-5a682ae0f3d0c7.97945147151677616099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36625"/>
            <a:ext cx="16557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8" t="29877" r="2968"/>
          <a:stretch>
            <a:fillRect/>
          </a:stretch>
        </p:blipFill>
        <p:spPr bwMode="auto">
          <a:xfrm>
            <a:off x="7123113" y="3589338"/>
            <a:ext cx="181133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Горизонтальный свиток 20"/>
          <p:cNvSpPr/>
          <p:nvPr/>
        </p:nvSpPr>
        <p:spPr>
          <a:xfrm>
            <a:off x="7215188" y="3589338"/>
            <a:ext cx="1625600" cy="51435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«Поехали!»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419475" y="1052513"/>
            <a:ext cx="38893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>
              <a:buClr>
                <a:srgbClr val="660066"/>
              </a:buClr>
              <a:buFont typeface="Tahoma" pitchFamily="34" charset="0"/>
              <a:buNone/>
            </a:pPr>
            <a:r>
              <a:rPr lang="en-GB" altLang="ru-RU" sz="4000">
                <a:solidFill>
                  <a:srgbClr val="660066"/>
                </a:solidFill>
                <a:latin typeface="Tahoma" pitchFamily="34" charset="0"/>
              </a:rPr>
              <a:t>ТЕЛЕГРАММА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979613" y="2781300"/>
            <a:ext cx="568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 altLang="ru-RU">
              <a:solidFill>
                <a:prstClr val="white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765175"/>
            <a:ext cx="8588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11188" y="2276475"/>
            <a:ext cx="74898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>
              <a:buClr>
                <a:srgbClr val="000000"/>
              </a:buClr>
              <a:buFont typeface="Tahoma" pitchFamily="34" charset="0"/>
              <a:buNone/>
            </a:pPr>
            <a:r>
              <a:rPr lang="en-GB" altLang="ru-RU" sz="240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en-GB" altLang="ru-RU" sz="3200" b="1">
                <a:solidFill>
                  <a:srgbClr val="FF0066"/>
                </a:solidFill>
                <a:latin typeface="Monotype Corsiva" pitchFamily="66" charset="0"/>
              </a:rPr>
              <a:t>Дорогие ученики </a:t>
            </a:r>
            <a:r>
              <a:rPr lang="en-GB" altLang="ru-RU" sz="3200" b="1">
                <a:solidFill>
                  <a:srgbClr val="FF0066"/>
                </a:solidFill>
              </a:rPr>
              <a:t>  5</a:t>
            </a:r>
            <a:r>
              <a:rPr lang="en-GB" altLang="ru-RU" sz="3200" b="1">
                <a:solidFill>
                  <a:srgbClr val="FF0066"/>
                </a:solidFill>
                <a:latin typeface="Monotype Corsiva" pitchFamily="66" charset="0"/>
              </a:rPr>
              <a:t> класса!</a:t>
            </a:r>
          </a:p>
          <a:p>
            <a:pPr eaLnBrk="1" hangingPunct="1">
              <a:buClr>
                <a:srgbClr val="FF0066"/>
              </a:buClr>
              <a:buFont typeface="Monotype Corsiva" pitchFamily="66" charset="0"/>
              <a:buNone/>
            </a:pPr>
            <a:r>
              <a:rPr lang="en-GB" altLang="ru-RU" sz="3200" b="1">
                <a:solidFill>
                  <a:srgbClr val="FF0066"/>
                </a:solidFill>
                <a:latin typeface="Monotype Corsiva" pitchFamily="66" charset="0"/>
              </a:rPr>
              <a:t> Обращаются к вам за помощью ваши любимые оценки. Нас похитили инопланетяне, они хотят, чтобы дети на Земле плохо учились. Спасите нас !!!</a:t>
            </a:r>
          </a:p>
          <a:p>
            <a:pPr eaLnBrk="1" hangingPunct="1">
              <a:buClr>
                <a:srgbClr val="FF0066"/>
              </a:buClr>
              <a:buFont typeface="Monotype Corsiva" pitchFamily="66" charset="0"/>
              <a:buNone/>
            </a:pPr>
            <a:r>
              <a:rPr lang="en-GB" altLang="ru-RU" sz="3200" b="1">
                <a:solidFill>
                  <a:srgbClr val="FF0066"/>
                </a:solidFill>
                <a:latin typeface="Monotype Corsiva" pitchFamily="66" charset="0"/>
              </a:rPr>
              <a:t>	Ваши Четверка и Пятерка.</a:t>
            </a:r>
          </a:p>
        </p:txBody>
      </p:sp>
      <p:pic>
        <p:nvPicPr>
          <p:cNvPr id="1434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r" eaLnBrk="1" hangingPunct="1">
              <a:buClr>
                <a:srgbClr val="000000"/>
              </a:buClr>
            </a:pPr>
            <a:fld id="{AC55836A-6F68-4B74-8682-AFDE68496290}" type="slidenum">
              <a:rPr lang="en-GB" altLang="ru-RU" sz="14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</a:pPr>
              <a:t>2</a:t>
            </a:fld>
            <a:endParaRPr lang="en-GB" altLang="ru-RU" sz="1400">
              <a:solidFill>
                <a:srgbClr val="000000"/>
              </a:solidFill>
            </a:endParaRPr>
          </a:p>
        </p:txBody>
      </p:sp>
      <p:pic>
        <p:nvPicPr>
          <p:cNvPr id="10254" name="Безымянный2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81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709" fill="hold"/>
                                        <p:tgtEl>
                                          <p:spTgt spid="10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9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" dur="8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51,51)"/>
                                          </p:val>
                                        </p:tav>
                                        <p:tav>
                                          <p:val>
                                            <p:strVal val="rgb(0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1" dur="8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51,51)"/>
                                          </p:val>
                                        </p:tav>
                                        <p:tav>
                                          <p:val>
                                            <p:strVal val="rgb(0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2" dur="8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4"/>
                </p:tgtEl>
              </p:cMediaNode>
            </p:audio>
          </p:childTnLst>
        </p:cTn>
      </p:par>
    </p:tnLst>
    <p:bldLst>
      <p:bldP spid="61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images.easyfreeclipart.com/1127/medium-image-png-11273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2700"/>
            <a:ext cx="8136135" cy="658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https://banner2.kisspng.com/20180124/ilw/kisspng-download-euclidean-vector-icon-5a682ae0f3d0c7.97945147151677616099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6250"/>
            <a:ext cx="467995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2011363" y="0"/>
            <a:ext cx="5192712" cy="855663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31489F"/>
                </a:solidFill>
                <a:latin typeface="Trebuchet MS" pitchFamily="34" charset="0"/>
              </a:rPr>
              <a:t>Планета «Математическая»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277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2773" name="AutoShape 4" descr="C:\Users\%D0%AD%D0%BB%D0%B8%D0%BD%D0%B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74" name="AutoShape 6" descr="C:\Users\%D0%AD%D0%BB%D0%B8%D0%BD%D0%B0\Desktop\s1200.webp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277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23572"/>
          <a:stretch>
            <a:fillRect/>
          </a:stretch>
        </p:blipFill>
        <p:spPr bwMode="auto">
          <a:xfrm>
            <a:off x="0" y="941388"/>
            <a:ext cx="69881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конечная звезда 7"/>
          <p:cNvSpPr/>
          <p:nvPr/>
        </p:nvSpPr>
        <p:spPr>
          <a:xfrm>
            <a:off x="4284663" y="4084638"/>
            <a:ext cx="758825" cy="70485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3267075" y="2205038"/>
            <a:ext cx="758825" cy="706437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2220913" y="3198813"/>
            <a:ext cx="760412" cy="706437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4676775" y="2347913"/>
            <a:ext cx="758825" cy="706437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64075" y="5876925"/>
            <a:ext cx="2076450" cy="72072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1. Теоретическая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50800" y="-49213"/>
            <a:ext cx="6689725" cy="1246188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B0F0"/>
                </a:solidFill>
                <a:latin typeface="Trebuchet MS" pitchFamily="34" charset="0"/>
              </a:rPr>
              <a:t>Звездная карта ______________________(ф.и.)  </a:t>
            </a:r>
          </a:p>
          <a:p>
            <a:pPr algn="ctr" eaLnBrk="1" hangingPunct="1"/>
            <a:r>
              <a:rPr lang="ru-RU" altLang="ru-RU">
                <a:solidFill>
                  <a:srgbClr val="C00000"/>
                </a:solidFill>
                <a:latin typeface="Trebuchet MS" pitchFamily="34" charset="0"/>
              </a:rPr>
              <a:t>Красный – 5, </a:t>
            </a:r>
            <a:r>
              <a:rPr lang="ru-RU" altLang="ru-RU" b="1">
                <a:solidFill>
                  <a:srgbClr val="FFFF00"/>
                </a:solidFill>
                <a:latin typeface="Trebuchet MS" pitchFamily="34" charset="0"/>
              </a:rPr>
              <a:t>желтый – 4, </a:t>
            </a:r>
            <a:r>
              <a:rPr lang="ru-RU" altLang="ru-RU" b="1">
                <a:solidFill>
                  <a:srgbClr val="7030A0"/>
                </a:solidFill>
                <a:latin typeface="Trebuchet MS" pitchFamily="34" charset="0"/>
              </a:rPr>
              <a:t>синий - 3</a:t>
            </a:r>
            <a:r>
              <a:rPr lang="ru-RU" altLang="ru-RU" b="1">
                <a:solidFill>
                  <a:srgbClr val="FFFF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230188" y="4789488"/>
            <a:ext cx="2076450" cy="72072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2. Увлекательная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30188" y="1800225"/>
            <a:ext cx="2076450" cy="71913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3. Мыслительная</a:t>
            </a: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5702300" y="1893888"/>
            <a:ext cx="2325688" cy="719137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4. Математическая</a:t>
            </a:r>
          </a:p>
        </p:txBody>
      </p:sp>
      <p:pic>
        <p:nvPicPr>
          <p:cNvPr id="32785" name="Picture 8" descr="https://banner2.kisspng.com/20180124/ilw/kisspng-download-euclidean-vector-icon-5a682ae0f3d0c7.97945147151677616099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36625"/>
            <a:ext cx="16557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8" t="29877" r="2968"/>
          <a:stretch>
            <a:fillRect/>
          </a:stretch>
        </p:blipFill>
        <p:spPr bwMode="auto">
          <a:xfrm>
            <a:off x="7123113" y="3589338"/>
            <a:ext cx="181133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Горизонтальный свиток 20"/>
          <p:cNvSpPr/>
          <p:nvPr/>
        </p:nvSpPr>
        <p:spPr>
          <a:xfrm>
            <a:off x="7215188" y="3589338"/>
            <a:ext cx="1625600" cy="51435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rebuchet MS" pitchFamily="34" charset="0"/>
              </a:rPr>
              <a:t>«Поехали!»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 rot="-1320000">
            <a:off x="4211638" y="1846263"/>
            <a:ext cx="1049337" cy="13684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3998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lin ang="8040000" scaled="1"/>
                </a:gradFill>
                <a:latin typeface="Impact"/>
              </a:rPr>
              <a:t>4</a:t>
            </a: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 rot="-1500000">
            <a:off x="6913563" y="1330325"/>
            <a:ext cx="1103312" cy="133667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3998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7C80"/>
                    </a:gs>
                  </a:gsLst>
                  <a:lin ang="8400000" scaled="1"/>
                </a:gradFill>
                <a:latin typeface="Impact"/>
              </a:rPr>
              <a:t>5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135188"/>
            <a:ext cx="4565651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38" y="5949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6572250" y="6386513"/>
            <a:ext cx="212883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r" eaLnBrk="1" hangingPunct="1">
              <a:buClr>
                <a:srgbClr val="000000"/>
              </a:buClr>
            </a:pPr>
            <a:fld id="{9FCF2AFE-2C8D-4A7E-9F3F-1C42F7417727}" type="slidenum">
              <a:rPr lang="en-GB" altLang="ru-RU" sz="2000">
                <a:solidFill>
                  <a:srgbClr val="FF0000"/>
                </a:solidFill>
              </a:rPr>
              <a:pPr algn="r" eaLnBrk="1" hangingPunct="1">
                <a:buClr>
                  <a:srgbClr val="000000"/>
                </a:buClr>
              </a:pPr>
              <a:t>22</a:t>
            </a:fld>
            <a:endParaRPr lang="en-GB" altLang="ru-RU" sz="2000">
              <a:solidFill>
                <a:srgbClr val="FF0000"/>
              </a:solidFill>
            </a:endParaRPr>
          </a:p>
        </p:txBody>
      </p:sp>
      <p:pic>
        <p:nvPicPr>
          <p:cNvPr id="23561" name="Безымянный 7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8" fill="hold"/>
                                        <p:tgtEl>
                                          <p:spTgt spid="235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448"/>
                            </p:stCondLst>
                            <p:childTnLst>
                              <p:par>
                                <p:cTn id="12" presetID="0" presetClass="path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 -6 -1.11111 -6 C -0.01301 0.00301 -0.02708 0.00764 -0.03958 0.01389 C -0.04982 0.01898 -0.05815 0.02708 -0.06874 0.03056 C -0.08281 0.04306 -0.10173 0.04722 -0.11666 0.05833 C -0.12603 0.06528 -0.13367 0.07523 -0.14374 0.08056 C -0.15954 0.08889 -0.17586 0.09491 -0.19166 0.10278 C -0.19895 0.10648 -0.20555 0.11273 -0.21249 0.11667 C -0.22395 0.12315 -0.23593 0.1257 -0.24791 0.13056 C -0.2618 0.13611 -0.2651 0.13889 -0.27916 0.13889" ptsTypes="">
                                      <p:cBhvr additive="repl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 -6 2.22222 -6 L -0.56701 0.25208" ptsTypes="">
                                      <p:cBhvr additive="repl">
                                        <p:cTn id="17" dur="2000" fill="hold"/>
                                        <p:tgtEl>
                                          <p:spTgt spid="2355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1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3555" grpId="0" animBg="1"/>
      <p:bldP spid="2355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0" y="692150"/>
            <a:ext cx="88931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r>
              <a:rPr lang="ru-RU" altLang="ru-RU" sz="2800" dirty="0" err="1" smtClean="0">
                <a:solidFill>
                  <a:schemeClr val="tx1"/>
                </a:solidFill>
              </a:rPr>
              <a:t>Стикеры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>
                <a:solidFill>
                  <a:schemeClr val="tx1"/>
                </a:solidFill>
              </a:rPr>
              <a:t>на ракету, соответствующие настроению на этом  уроке:</a:t>
            </a:r>
          </a:p>
          <a:p>
            <a:pPr eaLnBrk="1" hangingPunct="1"/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b="1" dirty="0">
                <a:solidFill>
                  <a:srgbClr val="F9B3A7"/>
                </a:solidFill>
              </a:rPr>
              <a:t>розовый</a:t>
            </a:r>
            <a:r>
              <a:rPr lang="ru-RU" altLang="ru-RU" sz="2800" dirty="0">
                <a:solidFill>
                  <a:schemeClr val="tx1"/>
                </a:solidFill>
              </a:rPr>
              <a:t> – отлично, </a:t>
            </a:r>
          </a:p>
          <a:p>
            <a:pPr eaLnBrk="1" hangingPunct="1"/>
            <a:r>
              <a:rPr lang="ru-RU" altLang="ru-RU" sz="2800" b="1" dirty="0">
                <a:solidFill>
                  <a:srgbClr val="FFFF00"/>
                </a:solidFill>
              </a:rPr>
              <a:t>желтый</a:t>
            </a:r>
            <a:r>
              <a:rPr lang="ru-RU" altLang="ru-RU" sz="2800" dirty="0">
                <a:solidFill>
                  <a:schemeClr val="tx1"/>
                </a:solidFill>
              </a:rPr>
              <a:t> – хорошо, </a:t>
            </a:r>
          </a:p>
          <a:p>
            <a:pPr eaLnBrk="1" hangingPunct="1"/>
            <a:r>
              <a:rPr lang="ru-RU" altLang="ru-RU" sz="2800" dirty="0">
                <a:solidFill>
                  <a:srgbClr val="002060"/>
                </a:solidFill>
              </a:rPr>
              <a:t>синий </a:t>
            </a:r>
            <a:r>
              <a:rPr lang="ru-RU" altLang="ru-RU" sz="2800" dirty="0">
                <a:solidFill>
                  <a:schemeClr val="tx1"/>
                </a:solidFill>
              </a:rPr>
              <a:t>– не очень. </a:t>
            </a:r>
          </a:p>
        </p:txBody>
      </p:sp>
      <p:pic>
        <p:nvPicPr>
          <p:cNvPr id="35843" name="Picture 2" descr="http://yokky.ru.opt-images.1c-bitrix-cdn.ru/upload/iblock/686/6861645488a0309f05f9864bd9af1f35.jpg?15071045941438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275" y="1341438"/>
            <a:ext cx="9525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-fotki.yandex.ru/get/6207/148561800.21/0_79eef_750cda4c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2420938"/>
            <a:ext cx="40957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http://animo2.ucoz.ru/_ph/53/2/1598764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20963"/>
            <a:ext cx="348932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607" y="620688"/>
            <a:ext cx="857279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увлекательное </a:t>
            </a:r>
          </a:p>
          <a:p>
            <a:pPr algn="ctr">
              <a:defRPr/>
            </a:pPr>
            <a:r>
              <a:rPr lang="ru-RU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путешествие</a:t>
            </a:r>
          </a:p>
        </p:txBody>
      </p:sp>
      <p:sp>
        <p:nvSpPr>
          <p:cNvPr id="36869" name="Прямоугольник 2"/>
          <p:cNvSpPr>
            <a:spLocks noChangeArrowheads="1"/>
          </p:cNvSpPr>
          <p:nvPr/>
        </p:nvSpPr>
        <p:spPr bwMode="auto">
          <a:xfrm>
            <a:off x="1382713" y="60213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«Полет – это математика»  (В.Чкалов).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630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3"/>
          <p:cNvSpPr>
            <a:spLocks noChangeArrowheads="1"/>
          </p:cNvSpPr>
          <p:nvPr/>
        </p:nvSpPr>
        <p:spPr bwMode="auto">
          <a:xfrm>
            <a:off x="2627312" y="908050"/>
            <a:ext cx="6516687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1"/>
                </a:solidFill>
              </a:rPr>
              <a:t>Нам сегодня предстоит совершить космическое путешествие </a:t>
            </a:r>
            <a:r>
              <a:rPr lang="ru-RU" altLang="ru-RU" b="1" dirty="0" smtClean="0">
                <a:solidFill>
                  <a:schemeClr val="tx1"/>
                </a:solidFill>
              </a:rPr>
              <a:t>из нашего </a:t>
            </a:r>
            <a:r>
              <a:rPr lang="ru-RU" altLang="ru-RU" b="1" dirty="0">
                <a:solidFill>
                  <a:schemeClr val="tx1"/>
                </a:solidFill>
              </a:rPr>
              <a:t>кабинета </a:t>
            </a:r>
            <a:r>
              <a:rPr lang="ru-RU" altLang="ru-RU" b="1" dirty="0" smtClean="0">
                <a:solidFill>
                  <a:schemeClr val="tx1"/>
                </a:solidFill>
              </a:rPr>
              <a:t> </a:t>
            </a:r>
            <a:r>
              <a:rPr lang="ru-RU" altLang="ru-RU" b="1" dirty="0">
                <a:solidFill>
                  <a:schemeClr val="tx1"/>
                </a:solidFill>
              </a:rPr>
              <a:t>на различные планеты нашей  «Школьной галактики». Цель нашего полёта: показать инопланетянам и вашим товарищам, какие знания и умения вы приобрели , вернуть четвёрки и пятёрки</a:t>
            </a:r>
            <a:r>
              <a:rPr lang="ru-RU" altLang="ru-RU" b="1" dirty="0">
                <a:solidFill>
                  <a:srgbClr val="D9D9D9"/>
                </a:solidFill>
              </a:rPr>
              <a:t>. </a:t>
            </a:r>
          </a:p>
          <a:p>
            <a:pPr algn="ctr" eaLnBrk="1" hangingPunct="1"/>
            <a:r>
              <a:rPr lang="ru-RU" altLang="ru-RU" sz="2400" b="1" dirty="0">
                <a:solidFill>
                  <a:srgbClr val="FF0000"/>
                </a:solidFill>
              </a:rPr>
              <a:t>Девиз урока: «Полет – это математика»  (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Валерий Чкалов</a:t>
            </a:r>
            <a:r>
              <a:rPr lang="ru-RU" altLang="ru-RU" sz="2400" b="1" dirty="0">
                <a:solidFill>
                  <a:srgbClr val="FF0000"/>
                </a:solidFill>
              </a:rPr>
              <a:t>). </a:t>
            </a:r>
          </a:p>
          <a:p>
            <a:pPr algn="ctr" eaLnBrk="1" hangingPunct="1"/>
            <a:r>
              <a:rPr lang="ru-RU" altLang="ru-RU" b="1" dirty="0">
                <a:solidFill>
                  <a:schemeClr val="tx1"/>
                </a:solidFill>
              </a:rPr>
              <a:t>За время полёта вам нужно составить свою «звёздную» карту </a:t>
            </a:r>
          </a:p>
          <a:p>
            <a:pPr algn="ctr" eaLnBrk="1" hangingPunct="1"/>
            <a:r>
              <a:rPr lang="ru-RU" altLang="ru-RU" b="1" i="1" dirty="0">
                <a:solidFill>
                  <a:schemeClr val="tx1"/>
                </a:solidFill>
              </a:rPr>
              <a:t>(У каждого из вас есть набор фломастеров трёх цветов </a:t>
            </a:r>
            <a:r>
              <a:rPr lang="ru-RU" altLang="ru-RU" b="1" i="1" dirty="0">
                <a:solidFill>
                  <a:srgbClr val="FF0000"/>
                </a:solidFill>
              </a:rPr>
              <a:t>красные</a:t>
            </a:r>
            <a:r>
              <a:rPr lang="ru-RU" altLang="ru-RU" b="1" i="1" dirty="0">
                <a:solidFill>
                  <a:schemeClr val="tx1"/>
                </a:solidFill>
              </a:rPr>
              <a:t>-5, </a:t>
            </a:r>
            <a:r>
              <a:rPr lang="ru-RU" altLang="ru-RU" b="1" i="1" dirty="0">
                <a:solidFill>
                  <a:srgbClr val="FFC000"/>
                </a:solidFill>
              </a:rPr>
              <a:t>жёлтые</a:t>
            </a:r>
            <a:r>
              <a:rPr lang="ru-RU" altLang="ru-RU" b="1" i="1" dirty="0">
                <a:solidFill>
                  <a:schemeClr val="tx1"/>
                </a:solidFill>
              </a:rPr>
              <a:t>-4, с</a:t>
            </a:r>
            <a:r>
              <a:rPr lang="ru-RU" altLang="ru-RU" b="1" i="1" dirty="0">
                <a:solidFill>
                  <a:srgbClr val="0070C0"/>
                </a:solidFill>
              </a:rPr>
              <a:t>иние</a:t>
            </a:r>
            <a:r>
              <a:rPr lang="ru-RU" altLang="ru-RU" b="1" i="1" dirty="0">
                <a:solidFill>
                  <a:schemeClr val="tx1"/>
                </a:solidFill>
              </a:rPr>
              <a:t>-3).  За каждое задание будем п</a:t>
            </a:r>
            <a:r>
              <a:rPr lang="ru-RU" altLang="ru-RU" b="1" dirty="0">
                <a:solidFill>
                  <a:schemeClr val="tx1"/>
                </a:solidFill>
              </a:rPr>
              <a:t>роводить самооценку знаний .</a:t>
            </a:r>
          </a:p>
          <a:p>
            <a:pPr algn="ctr" eaLnBrk="1" hangingPunct="1"/>
            <a:r>
              <a:rPr lang="ru-RU" altLang="ru-RU" b="1" dirty="0">
                <a:solidFill>
                  <a:schemeClr val="tx1"/>
                </a:solidFill>
              </a:rPr>
              <a:t> После каждого задания вы рисуете звёздочки себе в тетрадь, а в конце путешествия составим звёздную карту. Ракета стоит на старте. Отправляемся в путешествие?</a:t>
            </a:r>
          </a:p>
          <a:p>
            <a:pPr algn="ctr" eaLnBrk="1" hangingPunct="1"/>
            <a:endParaRPr lang="ru-RU" altLang="ru-RU" dirty="0"/>
          </a:p>
        </p:txBody>
      </p:sp>
      <p:pic>
        <p:nvPicPr>
          <p:cNvPr id="15366" name="Picture 4" descr="IMG00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436">
            <a:off x="-836613" y="438150"/>
            <a:ext cx="5022851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ravensburger-shop.ru/upload/resize_cache/iblock/0aa/4000_1000_1/0aae78454d6ec49f826af3b321a36ca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2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8175" y="188913"/>
            <a:ext cx="5192713" cy="85566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31489F"/>
                </a:solidFill>
                <a:latin typeface="Trebuchet MS" pitchFamily="34" charset="0"/>
              </a:rPr>
              <a:t>Планета «Теоретическая»</a:t>
            </a:r>
          </a:p>
        </p:txBody>
      </p:sp>
      <p:pic>
        <p:nvPicPr>
          <p:cNvPr id="16388" name="Picture 2" descr="https://png.pngtree.com/element_origin_min_pic/16/10/07/1557f75169543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4575"/>
            <a:ext cx="8640960" cy="555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1925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Устный счет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1520" y="1600200"/>
            <a:ext cx="8640960" cy="49971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Решите примеры и угадайте зашифрованное слово: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25:5+12=                           42 - к    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20-8+18=                           17 - п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3*5+30=                             30 - о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2*2*20=                              72 - о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100-7*5=                            65 - д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120:2+12=                       45 - р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84:4*2=                               80 - 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038725"/>
            <a:ext cx="2514600" cy="1819275"/>
          </a:xfrm>
          <a:prstGeom prst="rect">
            <a:avLst/>
          </a:prstGeom>
        </p:spPr>
      </p:pic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705100" cy="1685925"/>
          </a:xfrm>
          <a:prstGeom prst="rect">
            <a:avLst/>
          </a:prstGeom>
        </p:spPr>
      </p:pic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60648"/>
            <a:ext cx="1943100" cy="2352675"/>
          </a:xfrm>
          <a:prstGeom prst="rect">
            <a:avLst/>
          </a:prstGeom>
        </p:spPr>
      </p:pic>
      <p:pic>
        <p:nvPicPr>
          <p:cNvPr id="5" name="Рисунок 4" descr="скачанные файлы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581128"/>
            <a:ext cx="2143125" cy="21431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20094" y="2090589"/>
            <a:ext cx="5344194" cy="31386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Что значит порядок в природе?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Что значит порядок на рабочем столе?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Что значит порядок действий, где он важен?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RCTR0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357563"/>
            <a:ext cx="31496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59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894999"/>
              </p:ext>
            </p:extLst>
          </p:nvPr>
        </p:nvGraphicFramePr>
        <p:xfrm>
          <a:off x="827088" y="2855913"/>
          <a:ext cx="5167312" cy="184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Формула" r:id="rId4" imgW="1358640" imgH="660240" progId="Equation.3">
                  <p:embed/>
                </p:oleObj>
              </mc:Choice>
              <mc:Fallback>
                <p:oleObj name="Формула" r:id="rId4" imgW="1358640" imgH="66024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855913"/>
                        <a:ext cx="5167312" cy="184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58763" y="476672"/>
            <a:ext cx="9402763" cy="2103438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altLang="ru-RU" sz="3200" dirty="0" smtClean="0"/>
              <a:t>Мы решали примеры и у нас получились разные ответы. Что нужно сделать. </a:t>
            </a:r>
            <a:r>
              <a:rPr lang="ru-RU" altLang="ru-RU" sz="3200" dirty="0"/>
              <a:t>ч</a:t>
            </a:r>
            <a:r>
              <a:rPr lang="ru-RU" altLang="ru-RU" sz="3200" dirty="0" smtClean="0"/>
              <a:t>тобы получились данные результаты?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052513"/>
            <a:ext cx="8712968" cy="4608735"/>
          </a:xfrm>
        </p:spPr>
        <p:txBody>
          <a:bodyPr>
            <a:normAutofit fontScale="90000"/>
          </a:bodyPr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6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задач по теме </a:t>
            </a:r>
            <a:r>
              <a:rPr lang="ru-RU" sz="6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«ПОРЯДОК ВЫПОЛНЕНИЯ ДЕЙСТВИЙ»</a:t>
            </a:r>
            <a:br>
              <a:rPr lang="ru-RU" sz="6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2519</TotalTime>
  <Words>579</Words>
  <Application>Microsoft Office PowerPoint</Application>
  <PresentationFormat>Экран (4:3)</PresentationFormat>
  <Paragraphs>90</Paragraphs>
  <Slides>24</Slides>
  <Notes>3</Notes>
  <HiddenSlides>0</HiddenSlides>
  <MMClips>2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Воздушный поток</vt:lpstr>
      <vt:lpstr>Оформление по умолчанию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Устный счет</vt:lpstr>
      <vt:lpstr>Презентация PowerPoint</vt:lpstr>
      <vt:lpstr>Презентация PowerPoint</vt:lpstr>
      <vt:lpstr>Решение задач по теме «ПОРЯДОК ВЫПОЛНЕНИЯ ДЕЙСТВИЙ»   </vt:lpstr>
      <vt:lpstr>Презентация PowerPoint</vt:lpstr>
      <vt:lpstr>Презентация PowerPoint</vt:lpstr>
      <vt:lpstr>Презентация PowerPoint</vt:lpstr>
      <vt:lpstr>Проверь: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Силаева</dc:creator>
  <cp:lastModifiedBy>admin</cp:lastModifiedBy>
  <cp:revision>50</cp:revision>
  <dcterms:created xsi:type="dcterms:W3CDTF">2012-03-18T20:15:08Z</dcterms:created>
  <dcterms:modified xsi:type="dcterms:W3CDTF">2021-12-12T07:35:47Z</dcterms:modified>
</cp:coreProperties>
</file>